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663" r:id="rId2"/>
    <p:sldId id="660" r:id="rId3"/>
    <p:sldId id="661" r:id="rId4"/>
    <p:sldId id="662" r:id="rId5"/>
    <p:sldId id="664" r:id="rId6"/>
    <p:sldId id="665" r:id="rId7"/>
    <p:sldId id="650" r:id="rId8"/>
    <p:sldId id="666" r:id="rId9"/>
    <p:sldId id="651" r:id="rId10"/>
    <p:sldId id="658" r:id="rId11"/>
    <p:sldId id="422" r:id="rId12"/>
    <p:sldId id="659" r:id="rId13"/>
    <p:sldId id="405" r:id="rId14"/>
    <p:sldId id="406" r:id="rId15"/>
    <p:sldId id="408" r:id="rId16"/>
    <p:sldId id="410" r:id="rId17"/>
    <p:sldId id="409" r:id="rId18"/>
    <p:sldId id="411" r:id="rId19"/>
    <p:sldId id="412" r:id="rId20"/>
    <p:sldId id="414" r:id="rId21"/>
    <p:sldId id="416" r:id="rId22"/>
    <p:sldId id="417" r:id="rId23"/>
    <p:sldId id="418" r:id="rId24"/>
    <p:sldId id="419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21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2761-D69C-4384-9FFB-ED6680023E9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A841-828A-43BA-8AA2-76A9E626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A6C3125-2127-40A3-A7B0-32602574EB2E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hyperlink" Target="http://tester01.dfci.harvard.edu/dsbook/smoothing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A6EF66-2F9D-438F-A3A8-64693A98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371600"/>
            <a:ext cx="64008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Data smoothing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 function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Review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5033554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D15AF6-DEA8-4182-9374-265A88A124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7DC353-AFBA-4E3F-A8FE-ED1433A6D8F1}"/>
              </a:ext>
            </a:extLst>
          </p:cNvPr>
          <p:cNvSpPr txBox="1"/>
          <p:nvPr/>
        </p:nvSpPr>
        <p:spPr>
          <a:xfrm>
            <a:off x="990600" y="1219200"/>
            <a:ext cx="457048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Save the above function as “</a:t>
            </a:r>
            <a:r>
              <a:rPr lang="en-US" dirty="0" err="1"/>
              <a:t>f_to_c.R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your main </a:t>
            </a:r>
            <a:r>
              <a:rPr lang="en-US" dirty="0" err="1"/>
              <a:t>rscript</a:t>
            </a:r>
            <a:r>
              <a:rPr lang="en-US" dirty="0"/>
              <a:t>, you may include: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source(‘</a:t>
            </a:r>
            <a:r>
              <a:rPr lang="en-US" dirty="0" err="1">
                <a:solidFill>
                  <a:srgbClr val="0070C0"/>
                </a:solidFill>
              </a:rPr>
              <a:t>f_to_c.R</a:t>
            </a:r>
            <a:r>
              <a:rPr lang="en-US" dirty="0">
                <a:solidFill>
                  <a:srgbClr val="0070C0"/>
                </a:solidFill>
              </a:rPr>
              <a:t>’)</a:t>
            </a:r>
          </a:p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as one line of script, just like library(raster),</a:t>
            </a:r>
          </a:p>
          <a:p>
            <a:r>
              <a:rPr lang="en-US" dirty="0"/>
              <a:t>then you can call the function by using: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t&lt;-</a:t>
            </a:r>
            <a:r>
              <a:rPr lang="en-US" dirty="0" err="1">
                <a:solidFill>
                  <a:srgbClr val="0070C0"/>
                </a:solidFill>
              </a:rPr>
              <a:t>f_to_c</a:t>
            </a:r>
            <a:r>
              <a:rPr lang="en-US" dirty="0">
                <a:solidFill>
                  <a:srgbClr val="0070C0"/>
                </a:solidFill>
              </a:rPr>
              <a:t>(100)</a:t>
            </a:r>
          </a:p>
          <a:p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9AC4D-DC5C-4809-AF70-B7CBC8E2C325}"/>
              </a:ext>
            </a:extLst>
          </p:cNvPr>
          <p:cNvSpPr txBox="1"/>
          <p:nvPr/>
        </p:nvSpPr>
        <p:spPr>
          <a:xfrm>
            <a:off x="1752600" y="533400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Another approach to call the function:</a:t>
            </a:r>
          </a:p>
        </p:txBody>
      </p:sp>
    </p:spTree>
    <p:extLst>
      <p:ext uri="{BB962C8B-B14F-4D97-AF65-F5344CB8AC3E}">
        <p14:creationId xmlns:p14="http://schemas.microsoft.com/office/powerpoint/2010/main" val="1464391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035D2-0B9C-4F34-98A5-DDB8771CE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563" y="0"/>
            <a:ext cx="8229600" cy="1143000"/>
          </a:xfrm>
        </p:spPr>
        <p:txBody>
          <a:bodyPr/>
          <a:lstStyle/>
          <a:p>
            <a:r>
              <a:rPr lang="en-US" sz="2400" dirty="0"/>
              <a:t>R function for a geospatial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0956B-EA33-47DF-8F0F-B72FEC8748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73" y="843028"/>
            <a:ext cx="8001000" cy="5171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4D17E9-B73F-423D-8FB5-B2CFA8ACF4AD}"/>
              </a:ext>
            </a:extLst>
          </p:cNvPr>
          <p:cNvSpPr txBox="1"/>
          <p:nvPr/>
        </p:nvSpPr>
        <p:spPr>
          <a:xfrm>
            <a:off x="103234" y="6172200"/>
            <a:ext cx="907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%forest for watersheds (id=usgs_0207000; usgs_02053800; usgs_02022500)</a:t>
            </a:r>
          </a:p>
        </p:txBody>
      </p:sp>
    </p:spTree>
    <p:extLst>
      <p:ext uri="{BB962C8B-B14F-4D97-AF65-F5344CB8AC3E}">
        <p14:creationId xmlns:p14="http://schemas.microsoft.com/office/powerpoint/2010/main" val="848194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B6FF6-D5BB-4D5D-ACA1-A7A610C3A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p_forest &lt;- function(‘</a:t>
            </a:r>
            <a:r>
              <a:rPr lang="en-US" dirty="0" err="1"/>
              <a:t>usgsid</a:t>
            </a:r>
            <a:r>
              <a:rPr lang="en-US" dirty="0"/>
              <a:t>’) </a:t>
            </a:r>
          </a:p>
          <a:p>
            <a:pPr marL="0" indent="0">
              <a:buNone/>
            </a:pPr>
            <a:r>
              <a:rPr lang="en-US" dirty="0"/>
              <a:t>{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56F067-C668-42AB-B8F6-05A98DB3678D}"/>
              </a:ext>
            </a:extLst>
          </p:cNvPr>
          <p:cNvSpPr txBox="1"/>
          <p:nvPr/>
        </p:nvSpPr>
        <p:spPr>
          <a:xfrm>
            <a:off x="6629400" y="1230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Arguments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06FE8E-9A35-4797-9FDB-1376FF1CA907}"/>
              </a:ext>
            </a:extLst>
          </p:cNvPr>
          <p:cNvCxnSpPr>
            <a:stCxn id="5" idx="1"/>
          </p:cNvCxnSpPr>
          <p:nvPr/>
        </p:nvCxnSpPr>
        <p:spPr>
          <a:xfrm flipH="1">
            <a:off x="4953000" y="1415534"/>
            <a:ext cx="1676400" cy="337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82E7E49-A863-483F-A693-4F6E60AC0264}"/>
              </a:ext>
            </a:extLst>
          </p:cNvPr>
          <p:cNvSpPr txBox="1"/>
          <p:nvPr/>
        </p:nvSpPr>
        <p:spPr>
          <a:xfrm>
            <a:off x="304800" y="4722752"/>
            <a:ext cx="822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Output – please print %forest for any user-defined </a:t>
            </a:r>
            <a:r>
              <a:rPr lang="en-US" dirty="0" err="1">
                <a:solidFill>
                  <a:srgbClr val="FF0000"/>
                </a:solidFill>
              </a:rPr>
              <a:t>usgs_id</a:t>
            </a:r>
            <a:r>
              <a:rPr lang="en-US" dirty="0">
                <a:solidFill>
                  <a:srgbClr val="FF0000"/>
                </a:solidFill>
              </a:rPr>
              <a:t> (or raster file name)</a:t>
            </a:r>
          </a:p>
        </p:txBody>
      </p:sp>
    </p:spTree>
    <p:extLst>
      <p:ext uri="{BB962C8B-B14F-4D97-AF65-F5344CB8AC3E}">
        <p14:creationId xmlns:p14="http://schemas.microsoft.com/office/powerpoint/2010/main" val="700625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1254F-C60C-4042-ADAF-AEDE4E296784}"/>
              </a:ext>
            </a:extLst>
          </p:cNvPr>
          <p:cNvSpPr/>
          <p:nvPr/>
        </p:nvSpPr>
        <p:spPr>
          <a:xfrm>
            <a:off x="2743200" y="2514600"/>
            <a:ext cx="40463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R programming (review)</a:t>
            </a:r>
          </a:p>
        </p:txBody>
      </p:sp>
    </p:spTree>
    <p:extLst>
      <p:ext uri="{BB962C8B-B14F-4D97-AF65-F5344CB8AC3E}">
        <p14:creationId xmlns:p14="http://schemas.microsoft.com/office/powerpoint/2010/main" val="310238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week1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General course introduction</a:t>
            </a:r>
          </a:p>
          <a:p>
            <a:endParaRPr lang="en-US" altLang="en-US" b="1" dirty="0"/>
          </a:p>
          <a:p>
            <a:r>
              <a:rPr lang="en-US" altLang="en-US" b="1" dirty="0" err="1"/>
              <a:t>Rstudio</a:t>
            </a:r>
            <a:r>
              <a:rPr lang="en-US" altLang="en-US" b="1" dirty="0"/>
              <a:t> (software installation; Library)</a:t>
            </a:r>
          </a:p>
          <a:p>
            <a:endParaRPr lang="en-US" altLang="en-US" b="1" dirty="0"/>
          </a:p>
          <a:p>
            <a:r>
              <a:rPr lang="en-US" b="1" dirty="0"/>
              <a:t>Data types and plots in R</a:t>
            </a:r>
          </a:p>
          <a:p>
            <a:endParaRPr lang="en-US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69F8145E-52F5-488D-B24B-A0113A6DE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057" y="4064434"/>
            <a:ext cx="2776743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3628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12" y="76200"/>
            <a:ext cx="8229600" cy="1143000"/>
          </a:xfrm>
        </p:spPr>
        <p:txBody>
          <a:bodyPr/>
          <a:lstStyle/>
          <a:p>
            <a:r>
              <a:rPr lang="en-US" dirty="0"/>
              <a:t>week2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012" y="1066800"/>
            <a:ext cx="8229600" cy="4525963"/>
          </a:xfrm>
        </p:spPr>
        <p:txBody>
          <a:bodyPr/>
          <a:lstStyle/>
          <a:p>
            <a:r>
              <a:rPr lang="en-US" altLang="en-US" dirty="0"/>
              <a:t>Raster and </a:t>
            </a:r>
            <a:r>
              <a:rPr lang="en-US" altLang="en-US" dirty="0" err="1"/>
              <a:t>rgdal</a:t>
            </a:r>
            <a:r>
              <a:rPr lang="en-US" altLang="en-US" dirty="0"/>
              <a:t> packages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readOGR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raster()</a:t>
            </a:r>
          </a:p>
          <a:p>
            <a:pPr marL="0" indent="0">
              <a:buNone/>
              <a:defRPr/>
            </a:pPr>
            <a:endParaRPr lang="en-US" altLang="en-US" dirty="0"/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</a:p>
          <a:p>
            <a:pPr marL="0" indent="0">
              <a:buNone/>
              <a:defRPr/>
            </a:pPr>
            <a:r>
              <a:rPr lang="en-US" altLang="en-US" dirty="0"/>
              <a:t>  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45AABE-925F-40A0-8238-592972352052}"/>
              </a:ext>
            </a:extLst>
          </p:cNvPr>
          <p:cNvGrpSpPr/>
          <p:nvPr/>
        </p:nvGrpSpPr>
        <p:grpSpPr>
          <a:xfrm>
            <a:off x="2438400" y="2819400"/>
            <a:ext cx="6553200" cy="3535363"/>
            <a:chOff x="533399" y="1295400"/>
            <a:chExt cx="8150193" cy="4525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6B8923-F716-4841-AECB-2A9468711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722" y="4160514"/>
              <a:ext cx="6823788" cy="16608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B79EB66-98CF-459D-BC32-66FAEC22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399" y="1676400"/>
              <a:ext cx="6898433" cy="148667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D9161F-1FD9-4FAA-B207-AE6072A100EC}"/>
                </a:ext>
              </a:extLst>
            </p:cNvPr>
            <p:cNvSpPr txBox="1"/>
            <p:nvPr/>
          </p:nvSpPr>
          <p:spPr>
            <a:xfrm>
              <a:off x="550243" y="3791182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b="1" dirty="0">
                  <a:solidFill>
                    <a:srgbClr val="FF0000"/>
                  </a:solidFill>
                </a:rPr>
                <a:t>Raster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21D006A-CF74-4C2F-8BF5-2C566012A12F}"/>
                </a:ext>
              </a:extLst>
            </p:cNvPr>
            <p:cNvSpPr txBox="1"/>
            <p:nvPr/>
          </p:nvSpPr>
          <p:spPr>
            <a:xfrm>
              <a:off x="539816" y="1295400"/>
              <a:ext cx="81437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FF0000"/>
                  </a:solidFill>
                </a:rPr>
                <a:t>SpatialpolygonDataFrame</a:t>
              </a:r>
              <a:r>
                <a:rPr lang="en-US" b="1" dirty="0">
                  <a:solidFill>
                    <a:srgbClr val="FF0000"/>
                  </a:solidFill>
                </a:rPr>
                <a:t> (similar to shapefile in ArcGIS)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2784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1" y="-28876"/>
            <a:ext cx="8229600" cy="1143000"/>
          </a:xfrm>
        </p:spPr>
        <p:txBody>
          <a:bodyPr/>
          <a:lstStyle/>
          <a:p>
            <a:r>
              <a:rPr lang="en-US" dirty="0"/>
              <a:t>week2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231" y="838200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Handling spatial data in R 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crs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spTransform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projectRaster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mapview</a:t>
            </a:r>
            <a:r>
              <a:rPr lang="en-US" altLang="en-US" dirty="0">
                <a:solidFill>
                  <a:srgbClr val="0070C0"/>
                </a:solidFill>
              </a:rPr>
              <a:t>()</a:t>
            </a:r>
          </a:p>
          <a:p>
            <a:pPr>
              <a:defRPr/>
            </a:pPr>
            <a:r>
              <a:rPr lang="en-US" altLang="en-US" dirty="0"/>
              <a:t>Field calculator, select by attributes, select by location, summary statistics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pophu_p$area</a:t>
            </a:r>
            <a:r>
              <a:rPr lang="en-US" altLang="en-US" dirty="0">
                <a:solidFill>
                  <a:srgbClr val="0070C0"/>
                </a:solidFill>
              </a:rPr>
              <a:t>&lt;-</a:t>
            </a:r>
            <a:r>
              <a:rPr lang="en-US" altLang="en-US" dirty="0" err="1">
                <a:solidFill>
                  <a:srgbClr val="0070C0"/>
                </a:solidFill>
              </a:rPr>
              <a:t>gArea</a:t>
            </a:r>
            <a:r>
              <a:rPr lang="en-US" altLang="en-US" dirty="0">
                <a:solidFill>
                  <a:srgbClr val="0070C0"/>
                </a:solidFill>
              </a:rPr>
              <a:t>(</a:t>
            </a:r>
            <a:r>
              <a:rPr lang="en-US" altLang="en-US" dirty="0" err="1">
                <a:solidFill>
                  <a:srgbClr val="0070C0"/>
                </a:solidFill>
              </a:rPr>
              <a:t>pophu_p,byid</a:t>
            </a:r>
            <a:r>
              <a:rPr lang="en-US" altLang="en-US" dirty="0">
                <a:solidFill>
                  <a:srgbClr val="0070C0"/>
                </a:solidFill>
              </a:rPr>
              <a:t>=T)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  <a:r>
              <a:rPr lang="en-US" altLang="en-US" dirty="0" err="1">
                <a:solidFill>
                  <a:srgbClr val="0070C0"/>
                </a:solidFill>
              </a:rPr>
              <a:t>pophu_p</a:t>
            </a:r>
            <a:r>
              <a:rPr lang="en-US" altLang="en-US" dirty="0">
                <a:solidFill>
                  <a:srgbClr val="0070C0"/>
                </a:solidFill>
              </a:rPr>
              <a:t>[pophu_p$POP10&gt;1000,]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intersect(</a:t>
            </a:r>
            <a:r>
              <a:rPr lang="en-US" altLang="en-US" dirty="0" err="1">
                <a:solidFill>
                  <a:srgbClr val="0070C0"/>
                </a:solidFill>
              </a:rPr>
              <a:t>pophu_p</a:t>
            </a:r>
            <a:r>
              <a:rPr lang="en-US" altLang="en-US" dirty="0">
                <a:solidFill>
                  <a:srgbClr val="0070C0"/>
                </a:solidFill>
              </a:rPr>
              <a:t>, county)</a:t>
            </a: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….</a:t>
            </a:r>
          </a:p>
          <a:p>
            <a:pPr marL="0" indent="0">
              <a:buNone/>
              <a:defRPr/>
            </a:pPr>
            <a:endParaRPr lang="en-US" altLang="en-US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en-US" dirty="0">
                <a:solidFill>
                  <a:srgbClr val="0070C0"/>
                </a:solidFill>
              </a:rPr>
              <a:t>   </a:t>
            </a:r>
          </a:p>
          <a:p>
            <a:pPr marL="0" indent="0">
              <a:buNone/>
              <a:defRPr/>
            </a:pPr>
            <a:r>
              <a:rPr lang="en-US" altLang="en-US" dirty="0"/>
              <a:t>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062C0-D48D-4B2F-AC12-7C3EEF497F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499452"/>
            <a:ext cx="2275768" cy="2102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32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92" y="25667"/>
            <a:ext cx="8229600" cy="1143000"/>
          </a:xfrm>
        </p:spPr>
        <p:txBody>
          <a:bodyPr/>
          <a:lstStyle/>
          <a:p>
            <a:r>
              <a:rPr lang="en-US" dirty="0"/>
              <a:t>week3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08" y="990600"/>
            <a:ext cx="8229600" cy="4525963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en-US" dirty="0"/>
              <a:t> </a:t>
            </a:r>
            <a:r>
              <a:rPr lang="en-US" dirty="0" err="1"/>
              <a:t>dplyr</a:t>
            </a:r>
            <a:r>
              <a:rPr lang="en-US" dirty="0"/>
              <a:t> and </a:t>
            </a:r>
            <a:r>
              <a:rPr lang="en-US" dirty="0" err="1"/>
              <a:t>spdplyr</a:t>
            </a:r>
            <a:r>
              <a:rPr lang="en-US" dirty="0"/>
              <a:t> libraries</a:t>
            </a:r>
          </a:p>
          <a:p>
            <a:pPr marL="0" indent="0">
              <a:buNone/>
              <a:defRPr/>
            </a:pPr>
            <a:r>
              <a:rPr lang="en-US" altLang="en-US" dirty="0"/>
              <a:t>Join tables</a:t>
            </a:r>
          </a:p>
          <a:p>
            <a:pPr marL="0" indent="0">
              <a:buNone/>
              <a:defRPr/>
            </a:pPr>
            <a:r>
              <a:rPr lang="en-US" altLang="en-US" dirty="0"/>
              <a:t>Buffer (shapefile), </a:t>
            </a:r>
            <a:r>
              <a:rPr lang="en-US" altLang="en-US" dirty="0" err="1"/>
              <a:t>unionSpatialPolygons</a:t>
            </a:r>
            <a:endParaRPr lang="en-US" altLang="en-US" dirty="0"/>
          </a:p>
          <a:p>
            <a:pPr marL="0" indent="0">
              <a:buNone/>
              <a:defRPr/>
            </a:pPr>
            <a:r>
              <a:rPr lang="en-US" altLang="en-US" dirty="0"/>
              <a:t>Zonal statistics as table (for Raster data)</a:t>
            </a:r>
          </a:p>
          <a:p>
            <a:r>
              <a:rPr lang="en-US" altLang="en-US" sz="1600" dirty="0">
                <a:solidFill>
                  <a:srgbClr val="0070C0"/>
                </a:solidFill>
              </a:rPr>
              <a:t>iris %&gt;% filter(Species=='</a:t>
            </a:r>
            <a:r>
              <a:rPr lang="en-US" altLang="en-US" sz="1600" dirty="0" err="1">
                <a:solidFill>
                  <a:srgbClr val="0070C0"/>
                </a:solidFill>
              </a:rPr>
              <a:t>setosa</a:t>
            </a:r>
            <a:r>
              <a:rPr lang="en-US" altLang="en-US" sz="1600" dirty="0">
                <a:solidFill>
                  <a:srgbClr val="0070C0"/>
                </a:solidFill>
              </a:rPr>
              <a:t>',</a:t>
            </a:r>
            <a:r>
              <a:rPr lang="en-US" altLang="en-US" sz="1600" dirty="0" err="1">
                <a:solidFill>
                  <a:srgbClr val="0070C0"/>
                </a:solidFill>
              </a:rPr>
              <a:t>Sepal.Length</a:t>
            </a:r>
            <a:r>
              <a:rPr lang="en-US" altLang="en-US" sz="1600" dirty="0">
                <a:solidFill>
                  <a:srgbClr val="0070C0"/>
                </a:solidFill>
              </a:rPr>
              <a:t>&gt;5.0) %&gt;% select(</a:t>
            </a:r>
            <a:r>
              <a:rPr lang="en-US" altLang="en-US" sz="1600" dirty="0" err="1">
                <a:solidFill>
                  <a:srgbClr val="0070C0"/>
                </a:solidFill>
              </a:rPr>
              <a:t>Species,Sepal.Length</a:t>
            </a:r>
            <a:r>
              <a:rPr lang="en-US" altLang="en-US" sz="1400" dirty="0">
                <a:solidFill>
                  <a:srgbClr val="0070C0"/>
                </a:solidFill>
              </a:rPr>
              <a:t>)</a:t>
            </a:r>
          </a:p>
          <a:p>
            <a:endParaRPr lang="en-US" altLang="en-US" dirty="0"/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2C0633DA-72C8-4548-A8A6-D793B1D045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37" y="4002911"/>
            <a:ext cx="4377974" cy="246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>
            <a:extLst>
              <a:ext uri="{FF2B5EF4-FFF2-40B4-BE49-F238E27FC236}">
                <a16:creationId xmlns:a16="http://schemas.microsoft.com/office/drawing/2014/main" id="{5CCAB37F-E711-4438-8E86-E622ED601B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255" y="4002911"/>
            <a:ext cx="3591024" cy="2460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132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92" y="152400"/>
            <a:ext cx="8229600" cy="1143000"/>
          </a:xfrm>
        </p:spPr>
        <p:txBody>
          <a:bodyPr/>
          <a:lstStyle/>
          <a:p>
            <a:r>
              <a:rPr lang="en-US" dirty="0"/>
              <a:t>week3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796" y="1166018"/>
            <a:ext cx="8835992" cy="4525963"/>
          </a:xfrm>
        </p:spPr>
        <p:txBody>
          <a:bodyPr/>
          <a:lstStyle/>
          <a:p>
            <a:r>
              <a:rPr lang="en-US" altLang="en-US" sz="2400" dirty="0">
                <a:solidFill>
                  <a:srgbClr val="0070C0"/>
                </a:solidFill>
              </a:rPr>
              <a:t>merge(</a:t>
            </a:r>
            <a:r>
              <a:rPr lang="en-US" altLang="en-US" sz="2400" dirty="0" err="1">
                <a:solidFill>
                  <a:srgbClr val="0070C0"/>
                </a:solidFill>
              </a:rPr>
              <a:t>a,b,by</a:t>
            </a:r>
            <a:r>
              <a:rPr lang="en-US" altLang="en-US" sz="2400" dirty="0">
                <a:solidFill>
                  <a:srgbClr val="0070C0"/>
                </a:solidFill>
              </a:rPr>
              <a:t>=‘Subbasin')</a:t>
            </a:r>
          </a:p>
          <a:p>
            <a:endParaRPr lang="en-US" altLang="en-US" sz="24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buffer(stream,150)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unionSpatialPolygons()</a:t>
            </a:r>
          </a:p>
          <a:p>
            <a:pPr marL="0" indent="0">
              <a:buNone/>
            </a:pPr>
            <a:endParaRPr lang="en-US" altLang="en-US" sz="24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rasterize(</a:t>
            </a:r>
            <a:r>
              <a:rPr lang="en-US" altLang="en-US" sz="2400" dirty="0" err="1">
                <a:solidFill>
                  <a:srgbClr val="0070C0"/>
                </a:solidFill>
              </a:rPr>
              <a:t>pophu_p</a:t>
            </a:r>
            <a:r>
              <a:rPr lang="en-US" altLang="en-US" sz="2400" dirty="0">
                <a:solidFill>
                  <a:srgbClr val="0070C0"/>
                </a:solidFill>
              </a:rPr>
              <a:t>, dem, field = </a:t>
            </a:r>
            <a:r>
              <a:rPr lang="en-US" altLang="en-US" sz="2400" dirty="0" err="1">
                <a:solidFill>
                  <a:srgbClr val="0070C0"/>
                </a:solidFill>
              </a:rPr>
              <a:t>pophu_p$newid</a:t>
            </a:r>
            <a:r>
              <a:rPr lang="en-US" altLang="en-US" sz="2400" dirty="0">
                <a:solidFill>
                  <a:srgbClr val="0070C0"/>
                </a:solidFill>
              </a:rPr>
              <a:t>)</a:t>
            </a:r>
          </a:p>
          <a:p>
            <a:endParaRPr lang="en-US" altLang="en-US" sz="2400" dirty="0">
              <a:solidFill>
                <a:srgbClr val="0070C0"/>
              </a:solidFill>
            </a:endParaRPr>
          </a:p>
          <a:p>
            <a:r>
              <a:rPr lang="en-US" altLang="en-US" sz="2400" dirty="0">
                <a:solidFill>
                  <a:srgbClr val="0070C0"/>
                </a:solidFill>
              </a:rPr>
              <a:t>zonal()</a:t>
            </a:r>
          </a:p>
          <a:p>
            <a:endParaRPr lang="en-US" altLang="en-US" sz="24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775D5CA1-8AD3-4D38-A178-6BE41A8972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92" y="4389436"/>
            <a:ext cx="3491536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755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92" y="152400"/>
            <a:ext cx="8229600" cy="1143000"/>
          </a:xfrm>
        </p:spPr>
        <p:txBody>
          <a:bodyPr/>
          <a:lstStyle/>
          <a:p>
            <a:r>
              <a:rPr lang="en-US" dirty="0"/>
              <a:t>week4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4BC3E-4873-4673-9960-B1EFE40D6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408" y="1157752"/>
            <a:ext cx="8835992" cy="4525963"/>
          </a:xfrm>
        </p:spPr>
        <p:txBody>
          <a:bodyPr/>
          <a:lstStyle/>
          <a:p>
            <a:endParaRPr lang="en-US" altLang="en-US" sz="2400" b="1" dirty="0"/>
          </a:p>
          <a:p>
            <a:r>
              <a:rPr lang="en-US" altLang="en-US" sz="2400" b="1" dirty="0"/>
              <a:t>Create maps in R</a:t>
            </a:r>
          </a:p>
          <a:p>
            <a:endParaRPr lang="en-US" altLang="en-US" sz="2400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2CAF2CA6-4F53-41CB-98AD-DB182164B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544" y="935185"/>
            <a:ext cx="28745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 err="1">
                <a:latin typeface="+mn-lt"/>
                <a:ea typeface="+mn-ea"/>
              </a:rPr>
              <a:t>mapview</a:t>
            </a:r>
            <a:r>
              <a:rPr lang="en-US" altLang="en-US" sz="2400" b="1" dirty="0">
                <a:latin typeface="+mn-lt"/>
                <a:ea typeface="+mn-ea"/>
              </a:rPr>
              <a:t>(roads)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BD436-FFA8-4C46-AF55-34A969AE694F}"/>
              </a:ext>
            </a:extLst>
          </p:cNvPr>
          <p:cNvSpPr txBox="1"/>
          <p:nvPr/>
        </p:nvSpPr>
        <p:spPr>
          <a:xfrm>
            <a:off x="838200" y="2300752"/>
            <a:ext cx="5791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library(</a:t>
            </a:r>
            <a:r>
              <a:rPr lang="en-US" alt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prettymapr</a:t>
            </a:r>
            <a:r>
              <a:rPr lang="en-US" alt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alt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addnortharrow</a:t>
            </a:r>
            <a:r>
              <a:rPr lang="en-US" alt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()</a:t>
            </a:r>
          </a:p>
          <a:p>
            <a:r>
              <a:rPr lang="en-US" alt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addscalebar</a:t>
            </a:r>
            <a:r>
              <a:rPr lang="en-US" alt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()</a:t>
            </a:r>
          </a:p>
          <a:p>
            <a:endParaRPr lang="en-US" altLang="en-US" dirty="0"/>
          </a:p>
          <a:p>
            <a:r>
              <a:rPr lang="en-US" kern="1200" dirty="0">
                <a:solidFill>
                  <a:srgbClr val="0000FF"/>
                </a:solidFill>
                <a:latin typeface="Lucida Console" panose="020B0609040504020204" pitchFamily="49" charset="0"/>
              </a:rPr>
              <a:t>library(</a:t>
            </a:r>
            <a:r>
              <a:rPr lang="en-US" kern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RColorBrewer</a:t>
            </a:r>
            <a:r>
              <a:rPr lang="en-US" kern="12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kern="1200" dirty="0">
                <a:solidFill>
                  <a:srgbClr val="0000FF"/>
                </a:solidFill>
                <a:latin typeface="Lucida Console" panose="020B0609040504020204" pitchFamily="49" charset="0"/>
              </a:rPr>
              <a:t>library(</a:t>
            </a:r>
            <a:r>
              <a:rPr lang="en-US" kern="12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classInt</a:t>
            </a:r>
            <a:r>
              <a:rPr lang="en-US" kern="12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endParaRPr lang="en-US" kern="12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endParaRPr lang="en-US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m&lt;-c(1, 12, 0,13, 24, 1, 25, 95, 0)</a:t>
            </a:r>
          </a:p>
          <a:p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rcl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&lt;-matrix(m,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ncol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=3,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byrow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= T)</a:t>
            </a:r>
            <a:endParaRPr lang="en-US" kern="12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nlcdr&lt;-reclassify(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nlcd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,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rcl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 = </a:t>
            </a:r>
            <a:r>
              <a:rPr lang="en-US" altLang="en-US" sz="18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rcl</a:t>
            </a:r>
            <a:r>
              <a:rPr lang="en-US" altLang="en-US" sz="18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endParaRPr lang="en-US" altLang="en-US" sz="18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BC172C7-BE17-4457-804A-2EE42582F7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404" y="1066800"/>
            <a:ext cx="3656967" cy="3045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9BC4814C-227F-4D9E-8344-F86BA3C23E6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750" y="4464611"/>
            <a:ext cx="259757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04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2AA9-CBBD-4885-9BF3-DFD50700A0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/>
              <a:t>Data smoothing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E607BF-7208-46FE-B50C-CDDB21ABE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00200"/>
            <a:ext cx="5101264" cy="48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5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92" y="152400"/>
            <a:ext cx="8229600" cy="1143000"/>
          </a:xfrm>
        </p:spPr>
        <p:txBody>
          <a:bodyPr/>
          <a:lstStyle/>
          <a:p>
            <a:r>
              <a:rPr lang="en-US" dirty="0"/>
              <a:t>week5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3E71D-8CA0-4A7B-9EE0-5482A6F0B2C8}"/>
              </a:ext>
            </a:extLst>
          </p:cNvPr>
          <p:cNvSpPr txBox="1"/>
          <p:nvPr/>
        </p:nvSpPr>
        <p:spPr>
          <a:xfrm>
            <a:off x="490888" y="1351508"/>
            <a:ext cx="45720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For loop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Generate file names using paste()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FedData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</a:rPr>
              <a:t>Remote sensing image classification 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</a:t>
            </a:r>
            <a:r>
              <a:rPr lang="en-US" sz="2400" dirty="0" err="1">
                <a:solidFill>
                  <a:srgbClr val="0070C0"/>
                </a:solidFill>
              </a:rPr>
              <a:t>randomforest</a:t>
            </a:r>
            <a:r>
              <a:rPr lang="en-US" sz="2400" dirty="0">
                <a:solidFill>
                  <a:srgbClr val="0070C0"/>
                </a:solidFill>
              </a:rPr>
              <a:t>()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getValues()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</a:t>
            </a:r>
            <a:r>
              <a:rPr lang="en-US" sz="2400" dirty="0" err="1">
                <a:solidFill>
                  <a:srgbClr val="0070C0"/>
                </a:solidFill>
              </a:rPr>
              <a:t>setValues</a:t>
            </a:r>
            <a:r>
              <a:rPr lang="en-US" sz="2400" dirty="0">
                <a:solidFill>
                  <a:srgbClr val="0070C0"/>
                </a:solidFill>
              </a:rPr>
              <a:t>()</a:t>
            </a:r>
          </a:p>
          <a:p>
            <a:r>
              <a:rPr lang="en-US" sz="2400" dirty="0">
                <a:solidFill>
                  <a:srgbClr val="0070C0"/>
                </a:solidFill>
              </a:rPr>
              <a:t>    is.na()</a:t>
            </a:r>
          </a:p>
          <a:p>
            <a:endParaRPr lang="en-US" sz="24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3C2AC-98A6-4E2C-9E88-AEE94625F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96" y="1143000"/>
            <a:ext cx="3247512" cy="32150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BFB3A3-CE1A-4B38-BF4B-45E105A08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73" y="4639047"/>
            <a:ext cx="2338037" cy="206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61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1AB3-3370-4AB8-86A2-C0CD9E49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992" y="152400"/>
            <a:ext cx="8229600" cy="1143000"/>
          </a:xfrm>
        </p:spPr>
        <p:txBody>
          <a:bodyPr/>
          <a:lstStyle/>
          <a:p>
            <a:r>
              <a:rPr lang="en-US" dirty="0"/>
              <a:t>week6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23E71D-8CA0-4A7B-9EE0-5482A6F0B2C8}"/>
              </a:ext>
            </a:extLst>
          </p:cNvPr>
          <p:cNvSpPr txBox="1"/>
          <p:nvPr/>
        </p:nvSpPr>
        <p:spPr>
          <a:xfrm>
            <a:off x="533400" y="114300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Time-series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C7CDD2-112C-4043-A944-629732C2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08676"/>
            <a:ext cx="3810000" cy="2374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B5A22-6DC0-44F2-B068-3FFB7AB54734}"/>
              </a:ext>
            </a:extLst>
          </p:cNvPr>
          <p:cNvSpPr txBox="1"/>
          <p:nvPr/>
        </p:nvSpPr>
        <p:spPr>
          <a:xfrm>
            <a:off x="865472" y="4267200"/>
            <a:ext cx="64497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Trend analysis  (for loop and </a:t>
            </a:r>
            <a:r>
              <a:rPr lang="en-US" b="1" dirty="0" err="1"/>
              <a:t>ifelse</a:t>
            </a:r>
            <a:r>
              <a:rPr lang="en-US" b="1" dirty="0"/>
              <a:t> statement)</a:t>
            </a:r>
          </a:p>
          <a:p>
            <a:r>
              <a:rPr lang="en-US" b="1" dirty="0"/>
              <a:t>Change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FCAA81-2596-415E-A7A6-633417CBC23F}"/>
              </a:ext>
            </a:extLst>
          </p:cNvPr>
          <p:cNvSpPr txBox="1"/>
          <p:nvPr/>
        </p:nvSpPr>
        <p:spPr>
          <a:xfrm>
            <a:off x="865472" y="502920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lmodel&lt;-</a:t>
            </a:r>
            <a:r>
              <a:rPr lang="en-US" sz="1800" dirty="0" err="1">
                <a:solidFill>
                  <a:srgbClr val="0070C0"/>
                </a:solidFill>
              </a:rPr>
              <a:t>lm</a:t>
            </a:r>
            <a:r>
              <a:rPr lang="en-US" sz="1800" dirty="0">
                <a:solidFill>
                  <a:srgbClr val="0070C0"/>
                </a:solidFill>
              </a:rPr>
              <a:t>(</a:t>
            </a:r>
            <a:r>
              <a:rPr lang="en-US" sz="1800" dirty="0" err="1">
                <a:solidFill>
                  <a:srgbClr val="0070C0"/>
                </a:solidFill>
              </a:rPr>
              <a:t>ndvi~year,data</a:t>
            </a:r>
            <a:r>
              <a:rPr lang="en-US" sz="1800" dirty="0">
                <a:solidFill>
                  <a:srgbClr val="0070C0"/>
                </a:solidFill>
              </a:rPr>
              <a:t>=df)</a:t>
            </a:r>
          </a:p>
          <a:p>
            <a:r>
              <a:rPr lang="en-US" sz="1800" dirty="0">
                <a:solidFill>
                  <a:srgbClr val="0070C0"/>
                </a:solidFill>
              </a:rPr>
              <a:t>library(trend)</a:t>
            </a:r>
          </a:p>
          <a:p>
            <a:r>
              <a:rPr lang="fr-FR" sz="1800" dirty="0">
                <a:solidFill>
                  <a:srgbClr val="0070C0"/>
                </a:solidFill>
              </a:rPr>
              <a:t>sens.slope(</a:t>
            </a:r>
            <a:r>
              <a:rPr lang="fr-FR" sz="1800" dirty="0" err="1">
                <a:solidFill>
                  <a:srgbClr val="0070C0"/>
                </a:solidFill>
              </a:rPr>
              <a:t>ndvi,conf.level</a:t>
            </a:r>
            <a:r>
              <a:rPr lang="fr-FR" sz="1800" dirty="0">
                <a:solidFill>
                  <a:srgbClr val="0070C0"/>
                </a:solidFill>
              </a:rPr>
              <a:t> = 0.95)</a:t>
            </a:r>
            <a:endParaRPr lang="en-US" sz="1800" dirty="0">
              <a:solidFill>
                <a:srgbClr val="0070C0"/>
              </a:solidFill>
            </a:endParaRPr>
          </a:p>
          <a:p>
            <a:endParaRPr lang="en-US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43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39526-7A87-40C3-949E-4818DFB3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800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Many useful functions and libraries:</a:t>
            </a:r>
          </a:p>
          <a:p>
            <a:pPr marL="0" indent="0">
              <a:buNone/>
            </a:pPr>
            <a:r>
              <a:rPr lang="en-US" sz="1800" dirty="0"/>
              <a:t>length(), dim(), </a:t>
            </a:r>
            <a:r>
              <a:rPr lang="en-US" sz="1800" dirty="0" err="1"/>
              <a:t>data.frame</a:t>
            </a:r>
            <a:r>
              <a:rPr lang="en-US" sz="1800" dirty="0"/>
              <a:t>(), matrix(), </a:t>
            </a:r>
            <a:r>
              <a:rPr lang="en-US" sz="1800" dirty="0" err="1"/>
              <a:t>colnames</a:t>
            </a:r>
            <a:r>
              <a:rPr lang="en-US" sz="1800" dirty="0"/>
              <a:t>(), hist()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writeOGR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r>
              <a:rPr lang="en-US" sz="1800" dirty="0" err="1"/>
              <a:t>writeRaster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r>
              <a:rPr lang="en-US" sz="1800" dirty="0"/>
              <a:t>calc(</a:t>
            </a:r>
            <a:r>
              <a:rPr lang="en-US" sz="1800" dirty="0" err="1"/>
              <a:t>rasterstack,fun</a:t>
            </a:r>
            <a:r>
              <a:rPr lang="en-US" sz="1800" dirty="0"/>
              <a:t>=mean)</a:t>
            </a:r>
          </a:p>
          <a:p>
            <a:pPr marL="0" indent="0">
              <a:buNone/>
            </a:pPr>
            <a:r>
              <a:rPr lang="en-US" sz="1800" dirty="0"/>
              <a:t>stack()</a:t>
            </a:r>
          </a:p>
          <a:p>
            <a:pPr marL="0" indent="0">
              <a:buNone/>
            </a:pPr>
            <a:r>
              <a:rPr lang="en-US" sz="1800" dirty="0" err="1"/>
              <a:t>getValues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r>
              <a:rPr lang="en-US" sz="1800" dirty="0" err="1"/>
              <a:t>setValues</a:t>
            </a:r>
            <a:r>
              <a:rPr lang="en-US" sz="1800" dirty="0"/>
              <a:t>()</a:t>
            </a:r>
          </a:p>
          <a:p>
            <a:pPr marL="0" indent="0">
              <a:buNone/>
            </a:pPr>
            <a:r>
              <a:rPr lang="en-US" sz="1800" dirty="0"/>
              <a:t>read.csv()</a:t>
            </a:r>
          </a:p>
          <a:p>
            <a:pPr marL="0" indent="0">
              <a:buNone/>
            </a:pPr>
            <a:r>
              <a:rPr lang="en-US" sz="1800" dirty="0"/>
              <a:t>write.csv()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Download data:</a:t>
            </a:r>
          </a:p>
          <a:p>
            <a:pPr marL="0" indent="0">
              <a:buNone/>
            </a:pPr>
            <a:r>
              <a:rPr lang="en-US" sz="1800" dirty="0"/>
              <a:t>prism library</a:t>
            </a:r>
          </a:p>
          <a:p>
            <a:pPr marL="0" indent="0">
              <a:buNone/>
            </a:pPr>
            <a:r>
              <a:rPr lang="en-US" sz="1800" dirty="0" err="1"/>
              <a:t>rnoaa</a:t>
            </a:r>
            <a:endParaRPr lang="en-US" sz="1800" dirty="0"/>
          </a:p>
          <a:p>
            <a:pPr marL="0" indent="0">
              <a:buNone/>
            </a:pPr>
            <a:r>
              <a:rPr lang="en-US" sz="1800" dirty="0" err="1"/>
              <a:t>FedData</a:t>
            </a:r>
            <a:r>
              <a:rPr lang="en-US" sz="1800" dirty="0"/>
              <a:t> (</a:t>
            </a:r>
            <a:r>
              <a:rPr lang="en-US" sz="1800" dirty="0" err="1"/>
              <a:t>get_ned</a:t>
            </a:r>
            <a:r>
              <a:rPr lang="en-US" sz="1800" dirty="0"/>
              <a:t>)</a:t>
            </a:r>
          </a:p>
          <a:p>
            <a:pPr marL="0" indent="0">
              <a:buNone/>
            </a:pPr>
            <a:r>
              <a:rPr lang="en-US" sz="1800" dirty="0" err="1"/>
              <a:t>dataRetrieval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61316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91B-0B82-4B43-AAE7-27DA724A0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11DC4-507D-48F2-A4C5-7E07DF567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95400"/>
            <a:ext cx="5715000" cy="526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58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924F7-D7C4-4178-8DA1-6E3C50B2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C71B2-BF94-48C0-9F50-FC7FE122C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817" y="914400"/>
            <a:ext cx="8527983" cy="3687762"/>
          </a:xfrm>
        </p:spPr>
        <p:txBody>
          <a:bodyPr/>
          <a:lstStyle/>
          <a:p>
            <a:r>
              <a:rPr lang="en-US" dirty="0"/>
              <a:t>Lab1(software..)</a:t>
            </a:r>
          </a:p>
          <a:p>
            <a:endParaRPr lang="en-US" dirty="0"/>
          </a:p>
          <a:p>
            <a:r>
              <a:rPr lang="en-US" dirty="0"/>
              <a:t>Lab2 (WUI mapping)</a:t>
            </a:r>
          </a:p>
          <a:p>
            <a:endParaRPr lang="en-US" dirty="0"/>
          </a:p>
          <a:p>
            <a:r>
              <a:rPr lang="en-US" dirty="0"/>
              <a:t>Lab3 (Forest fire)</a:t>
            </a:r>
          </a:p>
          <a:p>
            <a:endParaRPr lang="en-US" dirty="0"/>
          </a:p>
          <a:p>
            <a:r>
              <a:rPr lang="en-US" dirty="0"/>
              <a:t>Lab4 (Remote Sensing image classification; caret package)</a:t>
            </a:r>
          </a:p>
          <a:p>
            <a:endParaRPr lang="en-US" dirty="0"/>
          </a:p>
          <a:p>
            <a:r>
              <a:rPr lang="en-US" dirty="0"/>
              <a:t>Lab5 (Time-series data)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981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189C17-A703-453F-8BDE-623BF1DE0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381000"/>
            <a:ext cx="6781800" cy="38147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10B3C-8DF9-4B73-A0EB-7EC4D4E46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84" y="3429000"/>
            <a:ext cx="3549116" cy="334466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F657CB9-F8DA-47EA-A677-50B5297F3312}"/>
              </a:ext>
            </a:extLst>
          </p:cNvPr>
          <p:cNvCxnSpPr/>
          <p:nvPr/>
        </p:nvCxnSpPr>
        <p:spPr>
          <a:xfrm flipH="1" flipV="1">
            <a:off x="5867400" y="2743200"/>
            <a:ext cx="1524000" cy="1452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082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D5461-D2C5-4E00-9AB6-5D431929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03961-B244-4320-A8A4-D67ED1344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Remove noisy data points</a:t>
            </a:r>
          </a:p>
          <a:p>
            <a:r>
              <a:rPr lang="en-US" dirty="0"/>
              <a:t>Detect trends in the noisy data</a:t>
            </a:r>
          </a:p>
          <a:p>
            <a:r>
              <a:rPr lang="en-US" dirty="0"/>
              <a:t>Predict trends or patterns</a:t>
            </a:r>
          </a:p>
          <a:p>
            <a:r>
              <a:rPr lang="en-US" dirty="0"/>
              <a:t>Temporal interpolation</a:t>
            </a:r>
          </a:p>
          <a:p>
            <a:r>
              <a:rPr lang="en-US" dirty="0"/>
              <a:t>….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DA9FEC-4602-4672-8741-692B32C47DFD}"/>
              </a:ext>
            </a:extLst>
          </p:cNvPr>
          <p:cNvSpPr txBox="1"/>
          <p:nvPr/>
        </p:nvSpPr>
        <p:spPr>
          <a:xfrm>
            <a:off x="228600" y="6334618"/>
            <a:ext cx="7620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http://tester01.dfci.harvard.edu/dsbook/smoothing.html</a:t>
            </a:r>
          </a:p>
        </p:txBody>
      </p:sp>
    </p:spTree>
    <p:extLst>
      <p:ext uri="{BB962C8B-B14F-4D97-AF65-F5344CB8AC3E}">
        <p14:creationId xmlns:p14="http://schemas.microsoft.com/office/powerpoint/2010/main" val="1657487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75E16-231E-409B-999D-E4AC6B31E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hlinkClick r:id="rId2"/>
              </a:rPr>
              <a:t>http://tester01.dfci.harvard.edu/dsbook/smoothing.html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Smoothing techniques: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Bin smoothing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rgbClr val="002060"/>
                </a:solidFill>
              </a:rPr>
              <a:t>Kernel smoothing</a:t>
            </a:r>
          </a:p>
          <a:p>
            <a:pPr marL="514350" indent="-514350"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514350" indent="-514350">
              <a:buAutoNum type="arabicPeriod"/>
            </a:pPr>
            <a:endParaRPr lang="en-US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Week7 demo (wee7_2.R)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276F52-9BEF-4F16-855C-26F069B1A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828800"/>
            <a:ext cx="3886200" cy="366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63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3A6EF66-2F9D-438F-A3A8-64693A98CB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1371600"/>
            <a:ext cx="6400800" cy="1752600"/>
          </a:xfrm>
        </p:spPr>
        <p:txBody>
          <a:bodyPr/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Data smoothing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R function 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dirty="0"/>
              <a:t>Review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3020870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18" y="2133600"/>
            <a:ext cx="8465127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AC7A20-F4F3-41AA-BFAF-BAB6EB21ECB9}"/>
              </a:ext>
            </a:extLst>
          </p:cNvPr>
          <p:cNvCxnSpPr/>
          <p:nvPr/>
        </p:nvCxnSpPr>
        <p:spPr bwMode="auto">
          <a:xfrm flipH="1">
            <a:off x="1524000" y="1524000"/>
            <a:ext cx="16002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91A0AF3-F45F-4B7B-B1A5-9F31A391208C}"/>
              </a:ext>
            </a:extLst>
          </p:cNvPr>
          <p:cNvSpPr txBox="1"/>
          <p:nvPr/>
        </p:nvSpPr>
        <p:spPr>
          <a:xfrm>
            <a:off x="3124200" y="1346373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name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F037FF-ED0D-4BB6-A81E-B0CCF2EDEFB5}"/>
              </a:ext>
            </a:extLst>
          </p:cNvPr>
          <p:cNvSpPr/>
          <p:nvPr/>
        </p:nvSpPr>
        <p:spPr>
          <a:xfrm>
            <a:off x="690418" y="4419600"/>
            <a:ext cx="57865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Built-in Function</a:t>
            </a:r>
          </a:p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Simple examples of in-built functions are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seq()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mean()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max()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,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sum(x)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paste(...)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 </a:t>
            </a:r>
          </a:p>
          <a:p>
            <a:pPr algn="just"/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/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User-defined Function </a:t>
            </a:r>
          </a:p>
        </p:txBody>
      </p:sp>
    </p:spTree>
    <p:extLst>
      <p:ext uri="{BB962C8B-B14F-4D97-AF65-F5344CB8AC3E}">
        <p14:creationId xmlns:p14="http://schemas.microsoft.com/office/powerpoint/2010/main" val="1777482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4D3F3-CF84-40C9-B168-0F28108F0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CB6B9-587E-461B-91CF-AD9839134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A</a:t>
            </a: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utomate common tasks in a more general way than copy-and-pasting</a:t>
            </a:r>
          </a:p>
          <a:p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Reduce incidental mistakes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Easy to update </a:t>
            </a:r>
          </a:p>
          <a:p>
            <a:r>
              <a:rPr lang="en-US" dirty="0">
                <a:solidFill>
                  <a:srgbClr val="212529"/>
                </a:solidFill>
                <a:latin typeface="-apple-system"/>
              </a:rPr>
              <a:t>..</a:t>
            </a:r>
          </a:p>
          <a:p>
            <a:endParaRPr lang="en-US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09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0" y="-72866"/>
            <a:ext cx="11277600" cy="1139825"/>
          </a:xfrm>
        </p:spPr>
        <p:txBody>
          <a:bodyPr/>
          <a:lstStyle/>
          <a:p>
            <a:r>
              <a:rPr lang="en-US" sz="3200" b="0" dirty="0"/>
              <a:t>Example: fahrenheit to Celsius conversion  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A7A12B0-5A12-4A37-AE2D-1FEE21CDD226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6" name="Rectangle 5"/>
          <p:cNvSpPr/>
          <p:nvPr/>
        </p:nvSpPr>
        <p:spPr>
          <a:xfrm>
            <a:off x="803787" y="990600"/>
            <a:ext cx="5410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f_to_c &lt;- function(</a:t>
            </a:r>
            <a:r>
              <a:rPr lang="en-US" dirty="0" err="1"/>
              <a:t>temp_F</a:t>
            </a:r>
            <a:r>
              <a:rPr lang="en-US" dirty="0"/>
              <a:t>) 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</a:t>
            </a:r>
            <a:r>
              <a:rPr lang="en-US" dirty="0" err="1"/>
              <a:t>temp_C</a:t>
            </a:r>
            <a:r>
              <a:rPr lang="en-US" dirty="0"/>
              <a:t> &lt;- (</a:t>
            </a:r>
            <a:r>
              <a:rPr lang="en-US" dirty="0" err="1"/>
              <a:t>temp_F</a:t>
            </a:r>
            <a:r>
              <a:rPr lang="en-US" dirty="0"/>
              <a:t> - 32) * 5 / 9 </a:t>
            </a:r>
          </a:p>
          <a:p>
            <a:r>
              <a:rPr lang="en-US" dirty="0"/>
              <a:t>  return(</a:t>
            </a:r>
            <a:r>
              <a:rPr lang="en-US" dirty="0" err="1"/>
              <a:t>temp_C</a:t>
            </a:r>
            <a:r>
              <a:rPr lang="en-US" dirty="0"/>
              <a:t>)</a:t>
            </a:r>
          </a:p>
          <a:p>
            <a:r>
              <a:rPr lang="en-US" dirty="0"/>
              <a:t> }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8A1562-7182-472A-A419-B351BA5F0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64" y="3225022"/>
            <a:ext cx="5137548" cy="2642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D508ED-C22F-408A-83FE-7DC85C2A0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733800"/>
            <a:ext cx="2495550" cy="119062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B7D0783-8D69-4902-89A0-7E85F4F6130D}"/>
              </a:ext>
            </a:extLst>
          </p:cNvPr>
          <p:cNvSpPr/>
          <p:nvPr/>
        </p:nvSpPr>
        <p:spPr bwMode="auto">
          <a:xfrm>
            <a:off x="6019800" y="4191000"/>
            <a:ext cx="381000" cy="381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C5AEE-8AE3-4823-9399-97400C7D9CE6}"/>
              </a:ext>
            </a:extLst>
          </p:cNvPr>
          <p:cNvSpPr txBox="1"/>
          <p:nvPr/>
        </p:nvSpPr>
        <p:spPr>
          <a:xfrm>
            <a:off x="651164" y="2775466"/>
            <a:ext cx="441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Include the R function in your main script </a:t>
            </a:r>
          </a:p>
        </p:txBody>
      </p:sp>
    </p:spTree>
    <p:extLst>
      <p:ext uri="{BB962C8B-B14F-4D97-AF65-F5344CB8AC3E}">
        <p14:creationId xmlns:p14="http://schemas.microsoft.com/office/powerpoint/2010/main" val="192900907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1754</TotalTime>
  <Words>734</Words>
  <Application>Microsoft Office PowerPoint</Application>
  <PresentationFormat>On-screen Show (4:3)</PresentationFormat>
  <Paragraphs>177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Arial</vt:lpstr>
      <vt:lpstr>Calibri</vt:lpstr>
      <vt:lpstr>Lucida Console</vt:lpstr>
      <vt:lpstr>Wingdings</vt:lpstr>
      <vt:lpstr>Default Design</vt:lpstr>
      <vt:lpstr>PowerPoint Presentation</vt:lpstr>
      <vt:lpstr>Data smoothing</vt:lpstr>
      <vt:lpstr>PowerPoint Presentation</vt:lpstr>
      <vt:lpstr>Applications</vt:lpstr>
      <vt:lpstr>PowerPoint Presentation</vt:lpstr>
      <vt:lpstr>PowerPoint Presentation</vt:lpstr>
      <vt:lpstr>R function</vt:lpstr>
      <vt:lpstr>Why R function</vt:lpstr>
      <vt:lpstr>Example: fahrenheit to Celsius conversion  </vt:lpstr>
      <vt:lpstr>PowerPoint Presentation</vt:lpstr>
      <vt:lpstr>R function for a geospatial problem</vt:lpstr>
      <vt:lpstr>PowerPoint Presentation</vt:lpstr>
      <vt:lpstr>PowerPoint Presentation</vt:lpstr>
      <vt:lpstr>week1</vt:lpstr>
      <vt:lpstr>week2</vt:lpstr>
      <vt:lpstr>week2</vt:lpstr>
      <vt:lpstr>week3</vt:lpstr>
      <vt:lpstr>week3</vt:lpstr>
      <vt:lpstr>week4</vt:lpstr>
      <vt:lpstr>week5</vt:lpstr>
      <vt:lpstr>week6</vt:lpstr>
      <vt:lpstr>PowerPoint Presentation</vt:lpstr>
      <vt:lpstr>In-class</vt:lpstr>
      <vt:lpstr>labs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335</cp:revision>
  <dcterms:created xsi:type="dcterms:W3CDTF">2012-02-13T18:39:57Z</dcterms:created>
  <dcterms:modified xsi:type="dcterms:W3CDTF">2022-10-04T21:25:04Z</dcterms:modified>
</cp:coreProperties>
</file>